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3" r:id="rId4"/>
    <p:sldId id="277" r:id="rId5"/>
    <p:sldId id="259" r:id="rId6"/>
    <p:sldId id="274" r:id="rId7"/>
    <p:sldId id="261" r:id="rId8"/>
    <p:sldId id="262" r:id="rId9"/>
    <p:sldId id="275" r:id="rId10"/>
    <p:sldId id="263" r:id="rId11"/>
    <p:sldId id="264" r:id="rId12"/>
    <p:sldId id="265" r:id="rId13"/>
    <p:sldId id="266" r:id="rId14"/>
    <p:sldId id="267" r:id="rId15"/>
    <p:sldId id="276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2/11/2019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25495-08FB-4E15-96EC-E29311C948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/>
              <a:t>Being My Mother’s Daughter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351C8E-D7A4-49E3-9C91-14AB2B4D88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Holly Charles, M.A.</a:t>
            </a:r>
          </a:p>
          <a:p>
            <a:r>
              <a:rPr lang="en-US" dirty="0" err="1"/>
              <a:t>TEDxRice</a:t>
            </a:r>
            <a:endParaRPr lang="en-US" dirty="0"/>
          </a:p>
          <a:p>
            <a:r>
              <a:rPr lang="en-US" dirty="0"/>
              <a:t>Feb 16</a:t>
            </a:r>
            <a:r>
              <a:rPr lang="en-US" baseline="30000" dirty="0"/>
              <a:t>th</a:t>
            </a:r>
            <a:r>
              <a:rPr lang="en-US" dirty="0"/>
              <a:t>, 2019</a:t>
            </a:r>
          </a:p>
        </p:txBody>
      </p:sp>
      <p:pic>
        <p:nvPicPr>
          <p:cNvPr id="5" name="Picture 4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26AEBB1B-E4B5-46D7-921C-DD27CE6EB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191" y="699583"/>
            <a:ext cx="3370967" cy="537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31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575D7A7-3C36-4508-9BC6-70A93BD3C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964A0D-06B7-4C16-AC9F-20ADDA805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703F5C-55DF-45CD-BC3F-3BE8F1033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8C7134F-70F9-4826-A97E-9B39AEA08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9351E73-B6DD-4B56-8EE9-C16B5711C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E446D0E-6531-40B7-A182-FB8602439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2C7FDF9-C2A1-45C5-A49B-8B1CA2A3C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5"/>
            <a:stretch/>
          </a:blipFill>
          <a:ln w="15875" cap="flat" cmpd="sng" algn="ctr">
            <a:solidFill>
              <a:srgbClr val="AB946B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D8988FF-4B5F-49A9-BB7F-B49C1610F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79F0D6-DCD7-470D-88F7-287907E8BD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92398" y="1871131"/>
            <a:ext cx="6815669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/>
              <a:t>What is my own TRUTH?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E580401-353D-4D90-9CA7-316BFD718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247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FC7EF-F756-4582-AD02-8314E87E8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Back to the Beginning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EAB9EBE-F917-4AED-801C-87025068642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56080" y="2428590"/>
            <a:ext cx="3460964" cy="384612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76658D0-126B-4594-ACE4-F23BA7ECCD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17018" y="2428590"/>
            <a:ext cx="3406479" cy="3846120"/>
          </a:xfrm>
        </p:spPr>
      </p:pic>
    </p:spTree>
    <p:extLst>
      <p:ext uri="{BB962C8B-B14F-4D97-AF65-F5344CB8AC3E}">
        <p14:creationId xmlns:p14="http://schemas.microsoft.com/office/powerpoint/2010/main" val="208465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BE4420-3B5F-4549-8B4A-77855B821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5876F6-95D4-48CB-8E3E-4401A96E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B84719-90BB-4D0C-92D8-61DC5512B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655B7B-CAE5-451E-96BE-63E3069DC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599" y="1055077"/>
            <a:ext cx="2532909" cy="4794578"/>
          </a:xfrm>
        </p:spPr>
        <p:txBody>
          <a:bodyPr>
            <a:normAutofit/>
          </a:bodyPr>
          <a:lstStyle/>
          <a:p>
            <a:r>
              <a:rPr lang="en-US" sz="4100">
                <a:solidFill>
                  <a:srgbClr val="262626"/>
                </a:solidFill>
              </a:rPr>
              <a:t>So, What EXACTLY is TRUTH?</a:t>
            </a: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B407EC4-5D16-4845-9840-4E28622B6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2DB2C-831D-45E2-9348-BE8E9C5DBD4E}"/>
              </a:ext>
            </a:extLst>
          </p:cNvPr>
          <p:cNvSpPr txBox="1"/>
          <p:nvPr/>
        </p:nvSpPr>
        <p:spPr>
          <a:xfrm>
            <a:off x="5610225" y="6162675"/>
            <a:ext cx="5419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**Excerpt from </a:t>
            </a:r>
            <a:r>
              <a:rPr lang="en-US" b="1" u="sng" dirty="0"/>
              <a:t>Velvet</a:t>
            </a:r>
            <a:r>
              <a:rPr lang="en-US" b="1" dirty="0"/>
              <a:t> (2013), Chapter Title: </a:t>
            </a:r>
            <a:r>
              <a:rPr lang="en-US" b="1" i="1" dirty="0"/>
              <a:t>My Mother’s Wedding Dress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59FA50-BCE9-4FC5-946F-81B8C6707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390" y="516839"/>
            <a:ext cx="5887272" cy="1076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0CC587-715A-4B3D-960C-EAC61A367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8390" y="2110153"/>
            <a:ext cx="5868219" cy="10383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0517C2-E79E-4BC5-A64D-99D2BD3DE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0225" y="3665362"/>
            <a:ext cx="5725324" cy="10574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A61EFF1-83ED-4081-9E29-78C060CF7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0225" y="5162410"/>
            <a:ext cx="5944430" cy="10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5FA9B-14C1-4A1D-B3AE-225275C27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840" y="701086"/>
            <a:ext cx="10495280" cy="130386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Each Woman Carries Her Own Reality &amp; Truth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8B1607-F8D7-44FA-89DE-491F4E75D8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20917608">
            <a:off x="933103" y="2285999"/>
            <a:ext cx="2979175" cy="331787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784062-7565-4361-ADA5-6F87B03187D4}"/>
              </a:ext>
            </a:extLst>
          </p:cNvPr>
          <p:cNvSpPr txBox="1"/>
          <p:nvPr/>
        </p:nvSpPr>
        <p:spPr>
          <a:xfrm>
            <a:off x="8258175" y="5676900"/>
            <a:ext cx="2988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**The REALIZATION: Thesis Writing Experience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86E6F2-BBFD-4657-AA99-6AA1C874F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18922">
            <a:off x="5036691" y="1914138"/>
            <a:ext cx="2981202" cy="3109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B1174D-B416-4348-AAFF-D05397109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74976">
            <a:off x="3488267" y="2411631"/>
            <a:ext cx="2607733" cy="3911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6B0302-F533-4036-BC9D-AD08E66A2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83333">
            <a:off x="8558578" y="2110055"/>
            <a:ext cx="1924319" cy="34104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E75150-C2E7-4449-A6AB-BD02EC633D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53077">
            <a:off x="6003894" y="2121765"/>
            <a:ext cx="4976813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9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9699A-9C4D-44F4-AC19-6D6393086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838200"/>
            <a:ext cx="9601196" cy="14477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THESIS:  </a:t>
            </a:r>
            <a:br>
              <a:rPr lang="en-US" dirty="0"/>
            </a:br>
            <a:r>
              <a:rPr lang="en-US" dirty="0"/>
              <a:t>A mother can only mother based off of her fears and experiences.</a:t>
            </a:r>
          </a:p>
        </p:txBody>
      </p:sp>
      <p:pic>
        <p:nvPicPr>
          <p:cNvPr id="1026" name="Picture 2" descr=" ">
            <a:extLst>
              <a:ext uri="{FF2B5EF4-FFF2-40B4-BE49-F238E27FC236}">
                <a16:creationId xmlns:a16="http://schemas.microsoft.com/office/drawing/2014/main" id="{CA634210-19D0-4266-BB5C-8A8EB1C5EA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2" y="2445703"/>
            <a:ext cx="2843892" cy="331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tatic-24.sinclairstoryline.com/resources/media/ee19b8ba-d79d-4109-af31-2592e74d4dec-large16x9_1280x720_70901P00YILTU1.jpg?1545073514493">
            <a:extLst>
              <a:ext uri="{FF2B5EF4-FFF2-40B4-BE49-F238E27FC236}">
                <a16:creationId xmlns:a16="http://schemas.microsoft.com/office/drawing/2014/main" id="{0F22D922-DAFE-42ED-A4AE-092DDA4C4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64831">
            <a:off x="3354898" y="2776712"/>
            <a:ext cx="4504059" cy="300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E21EAA-7E36-47F3-999A-DEDB10A1AF5D}"/>
              </a:ext>
            </a:extLst>
          </p:cNvPr>
          <p:cNvSpPr txBox="1"/>
          <p:nvPr/>
        </p:nvSpPr>
        <p:spPr>
          <a:xfrm rot="21058220">
            <a:off x="4890918" y="5645558"/>
            <a:ext cx="3223018" cy="374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Pixabay via MGN Online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5A6C40-1BA7-4D8F-805D-4401D04A6EC7}"/>
              </a:ext>
            </a:extLst>
          </p:cNvPr>
          <p:cNvSpPr txBox="1"/>
          <p:nvPr/>
        </p:nvSpPr>
        <p:spPr>
          <a:xfrm>
            <a:off x="1658169" y="5763578"/>
            <a:ext cx="211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Fin24.com</a:t>
            </a:r>
          </a:p>
        </p:txBody>
      </p:sp>
      <p:pic>
        <p:nvPicPr>
          <p:cNvPr id="1030" name="Picture 6" descr="Image result for diamonds">
            <a:extLst>
              <a:ext uri="{FF2B5EF4-FFF2-40B4-BE49-F238E27FC236}">
                <a16:creationId xmlns:a16="http://schemas.microsoft.com/office/drawing/2014/main" id="{8AD8DCFA-1016-4CFA-93C2-FF2D9BDEC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53123">
            <a:off x="6675337" y="3092245"/>
            <a:ext cx="4694948" cy="263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0920AA-7CA5-4E4F-A851-F0D1F19217C2}"/>
              </a:ext>
            </a:extLst>
          </p:cNvPr>
          <p:cNvSpPr txBox="1"/>
          <p:nvPr/>
        </p:nvSpPr>
        <p:spPr>
          <a:xfrm rot="1173150">
            <a:off x="7721600" y="5668232"/>
            <a:ext cx="169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Getty Images</a:t>
            </a:r>
          </a:p>
        </p:txBody>
      </p:sp>
    </p:spTree>
    <p:extLst>
      <p:ext uri="{BB962C8B-B14F-4D97-AF65-F5344CB8AC3E}">
        <p14:creationId xmlns:p14="http://schemas.microsoft.com/office/powerpoint/2010/main" val="312837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BE4420-3B5F-4549-8B4A-77855B821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5876F6-95D4-48CB-8E3E-4401A96E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B84719-90BB-4D0C-92D8-61DC5512B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652549-00CD-4442-9A72-AD2131560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034" y="1040446"/>
            <a:ext cx="3352299" cy="4794578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262626"/>
                </a:solidFill>
              </a:rPr>
              <a:t>Knowing </a:t>
            </a:r>
            <a:br>
              <a:rPr lang="en-US" sz="3600" b="1" dirty="0">
                <a:solidFill>
                  <a:srgbClr val="262626"/>
                </a:solidFill>
              </a:rPr>
            </a:br>
            <a:r>
              <a:rPr lang="en-US" sz="3600" b="1" dirty="0">
                <a:solidFill>
                  <a:srgbClr val="262626"/>
                </a:solidFill>
              </a:rPr>
              <a:t>vs </a:t>
            </a:r>
            <a:br>
              <a:rPr lang="en-US" sz="3600" b="1" dirty="0">
                <a:solidFill>
                  <a:srgbClr val="262626"/>
                </a:solidFill>
              </a:rPr>
            </a:br>
            <a:r>
              <a:rPr lang="en-US" sz="3600" b="1" dirty="0">
                <a:solidFill>
                  <a:srgbClr val="262626"/>
                </a:solidFill>
              </a:rPr>
              <a:t>Acknowledging</a:t>
            </a: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B407EC4-5D16-4845-9840-4E28622B6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C0EA62B7-FC43-4EDF-92CF-EAEBFF16F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098" y="513942"/>
            <a:ext cx="2410161" cy="14670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710104-B7D2-4654-B96E-F5D34DD31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7098" y="2276075"/>
            <a:ext cx="2381582" cy="1428949"/>
          </a:xfrm>
          <a:prstGeom prst="rect">
            <a:avLst/>
          </a:prstGeom>
        </p:spPr>
      </p:pic>
      <p:pic>
        <p:nvPicPr>
          <p:cNvPr id="11" name="Picture 10" descr="A drawing of a person&#10;&#10;Description automatically generated">
            <a:extLst>
              <a:ext uri="{FF2B5EF4-FFF2-40B4-BE49-F238E27FC236}">
                <a16:creationId xmlns:a16="http://schemas.microsoft.com/office/drawing/2014/main" id="{B7D28350-84CE-4609-AC38-BE3D74D81D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3308" y="4237826"/>
            <a:ext cx="2333951" cy="14289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F7731E-6F75-4904-A9C1-1318592FD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7445" y="4237826"/>
            <a:ext cx="2448267" cy="1457528"/>
          </a:xfrm>
          <a:prstGeom prst="rect">
            <a:avLst/>
          </a:prstGeom>
        </p:spPr>
      </p:pic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B83AEC31-E5FE-487B-8121-1B4049675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7445" y="310634"/>
            <a:ext cx="3861867" cy="352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54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41708EBE-8F1C-4F88-9893-363C6C692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3008F04-25AC-4851-913F-8E3AE20B17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9EFFDCD6-F7ED-482D-907C-CD48B9B1D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D5765067-14FA-421E-B823-BC9850AB8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105C27D4-E19A-481A-BB00-A276CC012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13A9933D-84D7-4A15-B34D-2D7B08120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B9E5E-F817-462C-8C7D-036D67D32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38" y="980921"/>
            <a:ext cx="5996021" cy="1774814"/>
          </a:xfrm>
        </p:spPr>
        <p:txBody>
          <a:bodyPr>
            <a:normAutofit/>
          </a:bodyPr>
          <a:lstStyle/>
          <a:p>
            <a:r>
              <a:rPr lang="en-US" b="1" dirty="0"/>
              <a:t>Cliff Notes vs The Book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4C3C3E8-6B5D-49DA-997A-3582B89C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46233" y="2838638"/>
            <a:ext cx="46634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Image result for romeo and juliet book">
            <a:extLst>
              <a:ext uri="{FF2B5EF4-FFF2-40B4-BE49-F238E27FC236}">
                <a16:creationId xmlns:a16="http://schemas.microsoft.com/office/drawing/2014/main" id="{91AB6C4F-CBBE-4C47-97E8-B95CEC2F1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024" y="2942115"/>
            <a:ext cx="2308453" cy="3678811"/>
          </a:xfrm>
          <a:prstGeom prst="rect">
            <a:avLst/>
          </a:prstGeom>
          <a:noFill/>
          <a:ln w="57150" cmpd="thickThin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2" descr="Image result for cliffsnotes shakespeare">
            <a:extLst>
              <a:ext uri="{FF2B5EF4-FFF2-40B4-BE49-F238E27FC236}">
                <a16:creationId xmlns:a16="http://schemas.microsoft.com/office/drawing/2014/main" id="{A9474E40-9360-45E8-9351-D02D62D56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78" y="2988772"/>
            <a:ext cx="2314730" cy="3630949"/>
          </a:xfrm>
          <a:prstGeom prst="rect">
            <a:avLst/>
          </a:prstGeom>
          <a:noFill/>
          <a:ln w="57150" cmpd="thickThin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569453-C291-41CE-BED2-A07C14859FBF}"/>
              </a:ext>
            </a:extLst>
          </p:cNvPr>
          <p:cNvSpPr txBox="1"/>
          <p:nvPr/>
        </p:nvSpPr>
        <p:spPr>
          <a:xfrm>
            <a:off x="7329532" y="660482"/>
            <a:ext cx="36195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Are you just reading the </a:t>
            </a:r>
            <a:r>
              <a:rPr lang="en-US" sz="3200" b="1" dirty="0"/>
              <a:t>blurb </a:t>
            </a:r>
            <a:r>
              <a:rPr lang="en-US" sz="2000" b="1" dirty="0"/>
              <a:t>on the back of the book?</a:t>
            </a:r>
          </a:p>
          <a:p>
            <a:endParaRPr lang="en-US" sz="2000" b="1" dirty="0"/>
          </a:p>
          <a:p>
            <a:r>
              <a:rPr lang="en-US" sz="2000" b="1" dirty="0"/>
              <a:t>Have you read the book from </a:t>
            </a:r>
            <a:r>
              <a:rPr lang="en-US" sz="3200" b="1" dirty="0"/>
              <a:t>cover to cover</a:t>
            </a:r>
            <a:r>
              <a:rPr lang="en-US" b="1" dirty="0"/>
              <a:t>?  </a:t>
            </a:r>
          </a:p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A0E02-7C4B-4B6E-9A2E-6B4A3977A70D}"/>
              </a:ext>
            </a:extLst>
          </p:cNvPr>
          <p:cNvSpPr txBox="1"/>
          <p:nvPr/>
        </p:nvSpPr>
        <p:spPr>
          <a:xfrm>
            <a:off x="7364348" y="3276582"/>
            <a:ext cx="3600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Do you </a:t>
            </a:r>
            <a:r>
              <a:rPr lang="en-US" sz="3200" b="1" i="1" dirty="0">
                <a:solidFill>
                  <a:schemeClr val="accent4"/>
                </a:solidFill>
              </a:rPr>
              <a:t>know</a:t>
            </a:r>
            <a:r>
              <a:rPr lang="en-US" sz="2000" b="1" dirty="0"/>
              <a:t> their story?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496232-9851-451F-A4E9-9FAE81A40AEF}"/>
              </a:ext>
            </a:extLst>
          </p:cNvPr>
          <p:cNvSpPr txBox="1"/>
          <p:nvPr/>
        </p:nvSpPr>
        <p:spPr>
          <a:xfrm>
            <a:off x="7481148" y="4470957"/>
            <a:ext cx="3467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Or have you taken the time to </a:t>
            </a:r>
            <a:r>
              <a:rPr lang="en-US" sz="3200" b="1" i="1" dirty="0">
                <a:solidFill>
                  <a:schemeClr val="accent4"/>
                </a:solidFill>
              </a:rPr>
              <a:t>acknowledge</a:t>
            </a:r>
            <a:r>
              <a:rPr lang="en-US" sz="2000" b="1" dirty="0"/>
              <a:t> their story?</a:t>
            </a:r>
          </a:p>
        </p:txBody>
      </p:sp>
    </p:spTree>
    <p:extLst>
      <p:ext uri="{BB962C8B-B14F-4D97-AF65-F5344CB8AC3E}">
        <p14:creationId xmlns:p14="http://schemas.microsoft.com/office/powerpoint/2010/main" val="112492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The Fall</a:t>
            </a:r>
          </a:p>
        </p:txBody>
      </p:sp>
    </p:spTree>
    <p:extLst>
      <p:ext uri="{BB962C8B-B14F-4D97-AF65-F5344CB8AC3E}">
        <p14:creationId xmlns:p14="http://schemas.microsoft.com/office/powerpoint/2010/main" val="1093154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DCEDD3-A1C6-4C2A-88FD-96FA904FD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686" y="769406"/>
            <a:ext cx="3718455" cy="1371600"/>
          </a:xfrm>
        </p:spPr>
        <p:txBody>
          <a:bodyPr>
            <a:normAutofit/>
          </a:bodyPr>
          <a:lstStyle/>
          <a:p>
            <a:r>
              <a:rPr lang="en-US" sz="4400" dirty="0"/>
              <a:t>Despite All…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16B5C8-A4B8-4FDD-9066-C35584BB9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00340" y="628650"/>
            <a:ext cx="3671736" cy="561975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5E92FD-BE11-450A-B305-CA16C154EB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3811" y="2905126"/>
            <a:ext cx="4297364" cy="3295650"/>
          </a:xfrm>
        </p:spPr>
        <p:txBody>
          <a:bodyPr>
            <a:normAutofit fontScale="92500" lnSpcReduction="20000"/>
          </a:bodyPr>
          <a:lstStyle/>
          <a:p>
            <a:r>
              <a:rPr lang="en-US" sz="2600" b="1" dirty="0"/>
              <a:t>Patriarchy </a:t>
            </a:r>
          </a:p>
          <a:p>
            <a:r>
              <a:rPr lang="en-US" sz="2600" b="1" dirty="0"/>
              <a:t>Racial Hierarchies</a:t>
            </a:r>
          </a:p>
          <a:p>
            <a:r>
              <a:rPr lang="en-US" sz="2600" b="1" dirty="0"/>
              <a:t>Socioeconomic Status</a:t>
            </a:r>
          </a:p>
          <a:p>
            <a:r>
              <a:rPr lang="en-US" sz="2600" b="1" dirty="0"/>
              <a:t>Fears </a:t>
            </a:r>
          </a:p>
          <a:p>
            <a:r>
              <a:rPr lang="en-US" sz="2600" b="1" dirty="0"/>
              <a:t>Experiences</a:t>
            </a:r>
          </a:p>
          <a:p>
            <a:r>
              <a:rPr lang="en-US" sz="2600" b="1" dirty="0"/>
              <a:t>Spiritual Heirlooms</a:t>
            </a:r>
          </a:p>
          <a:p>
            <a:r>
              <a:rPr lang="en-US" sz="2600" b="1" dirty="0"/>
              <a:t>Generational Curses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07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35D47-A2A5-456F-99D2-73130308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848782"/>
            <a:ext cx="9601196" cy="1303867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8F0DC-8483-45FE-8CBA-11A192FCD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925" y="2305051"/>
            <a:ext cx="9972672" cy="3570818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/>
              <a:t>Educator</a:t>
            </a:r>
          </a:p>
          <a:p>
            <a:pPr algn="ctr"/>
            <a:r>
              <a:rPr lang="en-US" sz="2800" b="1" dirty="0"/>
              <a:t>Christian</a:t>
            </a:r>
          </a:p>
          <a:p>
            <a:pPr algn="ctr"/>
            <a:r>
              <a:rPr lang="en-US" sz="2800" b="1" dirty="0"/>
              <a:t>Woman </a:t>
            </a:r>
          </a:p>
          <a:p>
            <a:pPr algn="ctr"/>
            <a:r>
              <a:rPr lang="en-US" sz="2800" b="1" dirty="0"/>
              <a:t>Author of </a:t>
            </a:r>
            <a:r>
              <a:rPr lang="en-US" sz="2800" b="1" i="1" dirty="0"/>
              <a:t>Velvet</a:t>
            </a:r>
          </a:p>
          <a:p>
            <a:pPr algn="ctr"/>
            <a:r>
              <a:rPr lang="en-US" sz="2800" b="1" dirty="0"/>
              <a:t>Playwright</a:t>
            </a:r>
          </a:p>
          <a:p>
            <a:pPr algn="ctr"/>
            <a:r>
              <a:rPr lang="en-US" sz="2800" b="1" dirty="0"/>
              <a:t>American </a:t>
            </a:r>
          </a:p>
          <a:p>
            <a:pPr algn="ctr"/>
            <a:r>
              <a:rPr lang="en-US" sz="2800" b="1" dirty="0"/>
              <a:t>African American</a:t>
            </a:r>
          </a:p>
        </p:txBody>
      </p:sp>
    </p:spTree>
    <p:extLst>
      <p:ext uri="{BB962C8B-B14F-4D97-AF65-F5344CB8AC3E}">
        <p14:creationId xmlns:p14="http://schemas.microsoft.com/office/powerpoint/2010/main" val="124866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4C438-C9CE-48C7-B7B8-C354DDBF1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000" b="1" dirty="0"/>
              <a:t>I am my mother’s daughter</a:t>
            </a:r>
            <a:r>
              <a:rPr lang="en-US" sz="8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8463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64F1E2-87BB-4988-A59D-3E516E01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518257"/>
            <a:ext cx="9601196" cy="920750"/>
          </a:xfrm>
        </p:spPr>
        <p:txBody>
          <a:bodyPr/>
          <a:lstStyle/>
          <a:p>
            <a:r>
              <a:rPr lang="en-US" dirty="0"/>
              <a:t>Spring 2013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1BE101F5-D092-4634-B0E8-0D38C0DAC1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42795" y="1420971"/>
            <a:ext cx="3251200" cy="4334934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E6D65C84-474B-4C78-8678-1D9ADB09BF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76340" y="1439007"/>
            <a:ext cx="4077695" cy="433493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263327-10ED-45C9-A174-E8CFEB708524}"/>
              </a:ext>
            </a:extLst>
          </p:cNvPr>
          <p:cNvSpPr txBox="1"/>
          <p:nvPr/>
        </p:nvSpPr>
        <p:spPr>
          <a:xfrm>
            <a:off x="2042795" y="5755905"/>
            <a:ext cx="325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My grandmother, Nellie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3C041D-BB62-44D2-A656-D99331691F70}"/>
              </a:ext>
            </a:extLst>
          </p:cNvPr>
          <p:cNvSpPr txBox="1"/>
          <p:nvPr/>
        </p:nvSpPr>
        <p:spPr>
          <a:xfrm>
            <a:off x="6300649" y="5755905"/>
            <a:ext cx="4029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My great-grandmother, Ludie</a:t>
            </a:r>
          </a:p>
        </p:txBody>
      </p:sp>
    </p:spTree>
    <p:extLst>
      <p:ext uri="{BB962C8B-B14F-4D97-AF65-F5344CB8AC3E}">
        <p14:creationId xmlns:p14="http://schemas.microsoft.com/office/powerpoint/2010/main" val="3109540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C878D9A-77BE-4701-AE3D-EEFC53CD5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43BE08-0ED1-4B73-AC6D-B7E26A59C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6B2094-7FC0-45FC-BFED-3CB88CEE6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D253D7-C24F-48AE-B83D-3A6E20744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108" y="954756"/>
            <a:ext cx="2730414" cy="4946003"/>
          </a:xfrm>
        </p:spPr>
        <p:txBody>
          <a:bodyPr>
            <a:normAutofit/>
          </a:bodyPr>
          <a:lstStyle/>
          <a:p>
            <a:r>
              <a:rPr lang="en-US" sz="3700" dirty="0">
                <a:solidFill>
                  <a:srgbClr val="FFFFFF"/>
                </a:solidFill>
              </a:rPr>
              <a:t>Black Motherhood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A4B640-BB7F-4272-A710-068DBA9F9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F2B66C-6EE5-4160-BB31-67BA64EC1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0934" y="469900"/>
            <a:ext cx="5953630" cy="5405968"/>
          </a:xfrm>
        </p:spPr>
        <p:txBody>
          <a:bodyPr anchor="ctr">
            <a:normAutofit/>
          </a:bodyPr>
          <a:lstStyle/>
          <a:p>
            <a:r>
              <a:rPr lang="en-US" sz="5400" dirty="0"/>
              <a:t>Patriarchy </a:t>
            </a:r>
          </a:p>
          <a:p>
            <a:r>
              <a:rPr lang="en-US" sz="5400" dirty="0"/>
              <a:t>Racial Hierarchies</a:t>
            </a:r>
          </a:p>
          <a:p>
            <a:r>
              <a:rPr lang="en-US" sz="5400" dirty="0"/>
              <a:t>Socioeconomic Status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13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7DEDD00-5E71-418B-9C3C-9B71B0182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08AA894-60A7-4A09-919E-54EF7C3EC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4680684-9D82-4E2B-9E9A-778390DA9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28899EB-8201-46DC-A208-67136E6BA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8681DBB-DB5A-40DF-8333-C7E1C945B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F00372-25CA-4003-BB41-54D88259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075" y="982132"/>
            <a:ext cx="10455911" cy="1693690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rgbClr val="262626"/>
                </a:solidFill>
              </a:rPr>
              <a:t>In the 1920s, what does a poor, young Black girl from rural Texas, like my great grandmother, know about herself?</a:t>
            </a:r>
            <a:br>
              <a:rPr lang="en-US" sz="2800" dirty="0">
                <a:solidFill>
                  <a:srgbClr val="262626"/>
                </a:solidFill>
              </a:rPr>
            </a:br>
            <a:endParaRPr lang="en-US" sz="2800" dirty="0">
              <a:solidFill>
                <a:srgbClr val="262626"/>
              </a:solidFill>
            </a:endParaRPr>
          </a:p>
        </p:txBody>
      </p:sp>
      <p:pic>
        <p:nvPicPr>
          <p:cNvPr id="6" name="Content Placeholder 5" descr="A close up of a sign&#10;&#10;Description automatically generated">
            <a:extLst>
              <a:ext uri="{FF2B5EF4-FFF2-40B4-BE49-F238E27FC236}">
                <a16:creationId xmlns:a16="http://schemas.microsoft.com/office/drawing/2014/main" id="{E0ED1517-B2B2-4226-A710-77DF90B47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231767" y="2464676"/>
            <a:ext cx="1905266" cy="2591162"/>
          </a:xfr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4D12F4AD-7E4B-458D-B18C-15D50B489C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7812" y="2500799"/>
            <a:ext cx="1829055" cy="2562583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48A3C43F-D854-4187-B8A9-C190D05B9E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5927" y="2474202"/>
            <a:ext cx="1914792" cy="2572109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83647785-137B-4EFE-90E7-10AED3A6EB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9814" y="2500799"/>
            <a:ext cx="1810003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3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6E5E839-040E-4D3E-B50A-8D803DFE4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F3F4B4-A2E6-47B5-92FB-37BEEAFA4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C6F1A-2FD1-48BC-920A-1F7FFF952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5508"/>
            <a:ext cx="3354470" cy="5586984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chemeClr val="tx2"/>
                </a:solidFill>
              </a:rPr>
              <a:t>“People will see the worst of the best picture you paint.” - Ludie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124D17-3A82-47D5-80C1-F990ABB1E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C56B1-587A-4037-BE17-F6FD992FD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4377" y="737616"/>
            <a:ext cx="6135624" cy="5586984"/>
          </a:xfrm>
        </p:spPr>
        <p:txBody>
          <a:bodyPr anchor="ctr"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So, she began to </a:t>
            </a:r>
            <a:r>
              <a:rPr lang="en-US" sz="3200" b="1" u="sng" dirty="0">
                <a:solidFill>
                  <a:schemeClr val="bg1"/>
                </a:solidFill>
              </a:rPr>
              <a:t>LIE</a:t>
            </a:r>
            <a:r>
              <a:rPr lang="en-US" sz="3200" b="1" dirty="0">
                <a:solidFill>
                  <a:schemeClr val="bg1"/>
                </a:solidFill>
              </a:rPr>
              <a:t> to others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About the child she bore 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About where she came from 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About whatever might make people dismiss her more that she already had been </a:t>
            </a:r>
          </a:p>
          <a:p>
            <a:pPr lvl="0">
              <a:buClr>
                <a:srgbClr val="83992A"/>
              </a:buClr>
            </a:pPr>
            <a:r>
              <a:rPr lang="en-US" sz="3200" b="1" dirty="0">
                <a:solidFill>
                  <a:schemeClr val="bg1"/>
                </a:solidFill>
              </a:rPr>
              <a:t>So, she began to </a:t>
            </a:r>
            <a:r>
              <a:rPr lang="en-US" sz="3200" b="1" u="sng" dirty="0">
                <a:solidFill>
                  <a:schemeClr val="bg1"/>
                </a:solidFill>
              </a:rPr>
              <a:t>LIE</a:t>
            </a:r>
            <a:r>
              <a:rPr lang="en-US" sz="3200" b="1" dirty="0">
                <a:solidFill>
                  <a:schemeClr val="bg1"/>
                </a:solidFill>
              </a:rPr>
              <a:t> to herself</a:t>
            </a:r>
          </a:p>
          <a:p>
            <a:pPr lvl="1">
              <a:buClr>
                <a:srgbClr val="83992A"/>
              </a:buClr>
            </a:pPr>
            <a:r>
              <a:rPr lang="en-US" sz="3200" dirty="0">
                <a:solidFill>
                  <a:schemeClr val="bg1"/>
                </a:solidFill>
              </a:rPr>
              <a:t>Her dark, velvet skin was not beautiful</a:t>
            </a:r>
          </a:p>
          <a:p>
            <a:pPr lvl="1"/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4A78C8-C0E0-45DA-BC2C-2C8D4153B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7050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E78807-BAD3-430E-BEDB-AC26F5DE5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Autofit/>
          </a:bodyPr>
          <a:lstStyle/>
          <a:p>
            <a:r>
              <a:rPr lang="en-US" sz="6600" dirty="0">
                <a:solidFill>
                  <a:srgbClr val="FFFFFF"/>
                </a:solidFill>
              </a:rPr>
              <a:t>Questions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2AC92-9C69-4BC1-AF63-C5314436E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" y="2448899"/>
            <a:ext cx="11916409" cy="44091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b="1" dirty="0"/>
              <a:t>How could she value herself when the world did not?</a:t>
            </a:r>
          </a:p>
          <a:p>
            <a:pPr>
              <a:lnSpc>
                <a:spcPct val="90000"/>
              </a:lnSpc>
            </a:pPr>
            <a:r>
              <a:rPr lang="en-US" sz="6000" b="1" dirty="0"/>
              <a:t>How does she teach her daughter to value herself?</a:t>
            </a:r>
          </a:p>
          <a:p>
            <a:pPr marL="0" indent="0">
              <a:lnSpc>
                <a:spcPct val="90000"/>
              </a:lnSpc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1523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26900-FCB3-46C1-B4A4-F6BA9CD0F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Was Ludie a liar?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675F3-CAB4-4DAA-9030-C86473278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4800" b="1" dirty="0"/>
              <a:t>OR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n-US" sz="4800" b="1" dirty="0"/>
              <a:t>Was she passing down her best version of the </a:t>
            </a:r>
            <a:r>
              <a:rPr lang="en-US" sz="4800" b="1" u="sng" dirty="0">
                <a:solidFill>
                  <a:srgbClr val="FF0000"/>
                </a:solidFill>
              </a:rPr>
              <a:t>TRUTH</a:t>
            </a:r>
            <a:r>
              <a:rPr lang="en-US" sz="4800" b="1" dirty="0"/>
              <a:t>?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314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386</TotalTime>
  <Words>298</Words>
  <Application>Microsoft Office PowerPoint</Application>
  <PresentationFormat>Widescreen</PresentationFormat>
  <Paragraphs>60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Garamond</vt:lpstr>
      <vt:lpstr>Organic</vt:lpstr>
      <vt:lpstr>Being My Mother’s Daughter</vt:lpstr>
      <vt:lpstr>Who Am I?</vt:lpstr>
      <vt:lpstr>PowerPoint Presentation</vt:lpstr>
      <vt:lpstr>Spring 2013</vt:lpstr>
      <vt:lpstr>Black Motherhood</vt:lpstr>
      <vt:lpstr>In the 1920s, what does a poor, young Black girl from rural Texas, like my great grandmother, know about herself? </vt:lpstr>
      <vt:lpstr>“People will see the worst of the best picture you paint.” - Ludie</vt:lpstr>
      <vt:lpstr>Questions</vt:lpstr>
      <vt:lpstr>Was Ludie a liar?</vt:lpstr>
      <vt:lpstr>What is my own TRUTH?</vt:lpstr>
      <vt:lpstr>Back to the Beginning</vt:lpstr>
      <vt:lpstr>So, What EXACTLY is TRUTH?</vt:lpstr>
      <vt:lpstr>Each Woman Carries Her Own Reality &amp; Truth</vt:lpstr>
      <vt:lpstr>THESIS:   A mother can only mother based off of her fears and experiences.</vt:lpstr>
      <vt:lpstr>Knowing  vs  Acknowledging</vt:lpstr>
      <vt:lpstr>Cliff Notes vs The Book</vt:lpstr>
      <vt:lpstr>PowerPoint Presentation</vt:lpstr>
      <vt:lpstr>Despite All…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Being My Mother’s Daughter</dc:title>
  <dc:creator>HOLLY CHARLES</dc:creator>
  <cp:lastModifiedBy>HOLLY CHARLES</cp:lastModifiedBy>
  <cp:revision>31</cp:revision>
  <dcterms:created xsi:type="dcterms:W3CDTF">2019-01-31T17:30:26Z</dcterms:created>
  <dcterms:modified xsi:type="dcterms:W3CDTF">2019-02-12T04:07:08Z</dcterms:modified>
</cp:coreProperties>
</file>